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9" r:id="rId2"/>
  </p:sldMasterIdLst>
  <p:notesMasterIdLst>
    <p:notesMasterId r:id="rId12"/>
  </p:notesMasterIdLst>
  <p:handoutMasterIdLst>
    <p:handoutMasterId r:id="rId13"/>
  </p:handoutMasterIdLst>
  <p:sldIdLst>
    <p:sldId id="318" r:id="rId3"/>
    <p:sldId id="317" r:id="rId4"/>
    <p:sldId id="328" r:id="rId5"/>
    <p:sldId id="321" r:id="rId6"/>
    <p:sldId id="322" r:id="rId7"/>
    <p:sldId id="323" r:id="rId8"/>
    <p:sldId id="327" r:id="rId9"/>
    <p:sldId id="325" r:id="rId10"/>
    <p:sldId id="324" r:id="rId11"/>
  </p:sldIdLst>
  <p:sldSz cx="9144000" cy="6858000" type="screen4x3"/>
  <p:notesSz cx="6797675" cy="9928225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57">
          <p15:clr>
            <a:srgbClr val="A4A3A4"/>
          </p15:clr>
        </p15:guide>
        <p15:guide id="2" orient="horz" pos="1721">
          <p15:clr>
            <a:srgbClr val="A4A3A4"/>
          </p15:clr>
        </p15:guide>
        <p15:guide id="3" orient="horz" pos="2586">
          <p15:clr>
            <a:srgbClr val="A4A3A4"/>
          </p15:clr>
        </p15:guide>
        <p15:guide id="4" orient="horz" pos="2842">
          <p15:clr>
            <a:srgbClr val="A4A3A4"/>
          </p15:clr>
        </p15:guide>
        <p15:guide id="5" orient="horz" pos="2299">
          <p15:clr>
            <a:srgbClr val="A4A3A4"/>
          </p15:clr>
        </p15:guide>
        <p15:guide id="6" orient="horz" pos="1417">
          <p15:clr>
            <a:srgbClr val="A4A3A4"/>
          </p15:clr>
        </p15:guide>
        <p15:guide id="7" orient="horz" pos="569">
          <p15:clr>
            <a:srgbClr val="A4A3A4"/>
          </p15:clr>
        </p15:guide>
        <p15:guide id="8" orient="horz" pos="793">
          <p15:clr>
            <a:srgbClr val="A4A3A4"/>
          </p15:clr>
        </p15:guide>
        <p15:guide id="9" orient="horz" pos="1220">
          <p15:clr>
            <a:srgbClr val="A4A3A4"/>
          </p15:clr>
        </p15:guide>
        <p15:guide id="10" orient="horz" pos="2431">
          <p15:clr>
            <a:srgbClr val="A4A3A4"/>
          </p15:clr>
        </p15:guide>
        <p15:guide id="11" pos="5600">
          <p15:clr>
            <a:srgbClr val="A4A3A4"/>
          </p15:clr>
        </p15:guide>
        <p15:guide id="12" pos="3040">
          <p15:clr>
            <a:srgbClr val="A4A3A4"/>
          </p15:clr>
        </p15:guide>
        <p15:guide id="13" pos="160">
          <p15:clr>
            <a:srgbClr val="A4A3A4"/>
          </p15:clr>
        </p15:guide>
        <p15:guide id="14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B2C8DA"/>
    <a:srgbClr val="B2C800"/>
    <a:srgbClr val="C693C2"/>
    <a:srgbClr val="AF128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9339" autoAdjust="0"/>
  </p:normalViewPr>
  <p:slideViewPr>
    <p:cSldViewPr snapToGrid="0" snapToObjects="1" showGuides="1">
      <p:cViewPr varScale="1">
        <p:scale>
          <a:sx n="66" d="100"/>
          <a:sy n="66" d="100"/>
        </p:scale>
        <p:origin x="-1707" y="-55"/>
      </p:cViewPr>
      <p:guideLst>
        <p:guide orient="horz" pos="4076"/>
        <p:guide orient="horz" pos="2295"/>
        <p:guide orient="horz" pos="3448"/>
        <p:guide orient="horz" pos="3789"/>
        <p:guide orient="horz" pos="3065"/>
        <p:guide orient="horz" pos="1889"/>
        <p:guide orient="horz" pos="759"/>
        <p:guide orient="horz" pos="1057"/>
        <p:guide orient="horz" pos="1627"/>
        <p:guide orient="horz" pos="3241"/>
        <p:guide pos="5600"/>
        <p:guide pos="3040"/>
        <p:guide pos="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71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1E12-56A1-B34D-BADD-C17FBBE13C0A}" type="datetimeFigureOut">
              <a:rPr lang="fr-FR" smtClean="0"/>
              <a:t>12/06/2017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26A1C-D3C9-2D4C-A772-EF6EBC673C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441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EEC08-DD37-4CCF-BBAF-6CD72D6329A3}" type="datetimeFigureOut">
              <a:rPr lang="en-GB" smtClean="0"/>
              <a:t>12/06/2017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65225" y="1241425"/>
            <a:ext cx="44672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60FCE-9C73-4329-9578-111CA952F7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7496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Been going for one year.</a:t>
            </a:r>
          </a:p>
          <a:p>
            <a:endParaRPr lang="en-GB" dirty="0" smtClean="0"/>
          </a:p>
          <a:p>
            <a:r>
              <a:rPr lang="en-GB" dirty="0" err="1" smtClean="0"/>
              <a:t>Mantid</a:t>
            </a:r>
            <a:r>
              <a:rPr lang="en-GB" dirty="0" smtClean="0"/>
              <a:t> chosen for a number of reasons, existing LAMP software had main developer retiring,</a:t>
            </a:r>
            <a:r>
              <a:rPr lang="en-GB" baseline="0" dirty="0" smtClean="0"/>
              <a:t> something common across facilities, shared effort.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060FCE-9C73-4329-9578-111CA952F7A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1412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060FCE-9C73-4329-9578-111CA952F7A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70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Critical requirement was multiple file handling - ~1000 for FWS</a:t>
            </a:r>
          </a:p>
          <a:p>
            <a:r>
              <a:rPr lang="en-GB" dirty="0" smtClean="0"/>
              <a:t>Automatic handling of different data and reduction types</a:t>
            </a:r>
          </a:p>
          <a:p>
            <a:endParaRPr lang="en-GB" dirty="0" smtClean="0"/>
          </a:p>
          <a:p>
            <a:r>
              <a:rPr lang="en-GB" dirty="0" smtClean="0"/>
              <a:t>In use on instrument, good feedback</a:t>
            </a:r>
            <a:r>
              <a:rPr lang="en-GB" baseline="0" dirty="0" smtClean="0"/>
              <a:t>, happy instrument scientists.</a:t>
            </a:r>
          </a:p>
          <a:p>
            <a:endParaRPr lang="en-GB" baseline="0" dirty="0" smtClean="0"/>
          </a:p>
          <a:p>
            <a:r>
              <a:rPr lang="en-GB" baseline="0" dirty="0" smtClean="0"/>
              <a:t>GUI extended on what was before.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060FCE-9C73-4329-9578-111CA952F7A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5280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060FCE-9C73-4329-9578-111CA952F7A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9427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Things for free, full S(</a:t>
            </a:r>
            <a:r>
              <a:rPr lang="en-GB" dirty="0" err="1" smtClean="0"/>
              <a:t>Q,w</a:t>
            </a:r>
            <a:r>
              <a:rPr lang="en-GB" dirty="0" smtClean="0"/>
              <a:t>), detector diagnostics, better plotting.</a:t>
            </a:r>
          </a:p>
          <a:p>
            <a:endParaRPr lang="en-GB" dirty="0" smtClean="0"/>
          </a:p>
          <a:p>
            <a:r>
              <a:rPr lang="en-GB" dirty="0" smtClean="0"/>
              <a:t>Again, happy instrument scientists, results make sense when compared to</a:t>
            </a:r>
            <a:r>
              <a:rPr lang="en-GB" baseline="0" dirty="0" smtClean="0"/>
              <a:t> LAMP. Goes beyond LAMP in many areas, and instrument scientists happy with the workflow approach which gives allows for flexible scripting. GUI to come.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060FCE-9C73-4329-9578-111CA952F7A0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57553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Reflectometry</a:t>
            </a:r>
            <a:r>
              <a:rPr lang="en-GB" baseline="0" dirty="0" smtClean="0"/>
              <a:t> and powder diffraction started, some basic loading and treatment, along with instrument definitions, has been started.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060FCE-9C73-4329-9578-111CA952F7A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469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was</a:t>
            </a:r>
            <a:r>
              <a:rPr lang="en-GB" baseline="0" dirty="0" smtClean="0"/>
              <a:t> one of the challenges for the ILL – some instruments move to perform a scan during their run, and supporting these in </a:t>
            </a:r>
            <a:r>
              <a:rPr lang="en-GB" baseline="0" dirty="0" err="1" smtClean="0"/>
              <a:t>Mantid</a:t>
            </a:r>
            <a:r>
              <a:rPr lang="en-GB" baseline="0" dirty="0" smtClean="0"/>
              <a:t> was required. This coincided with the work Simon and Owen at the ESS were doing for a new Instrument design in </a:t>
            </a:r>
            <a:r>
              <a:rPr lang="en-GB" baseline="0" dirty="0" err="1" smtClean="0"/>
              <a:t>Mantid</a:t>
            </a:r>
            <a:r>
              <a:rPr lang="en-GB" baseline="0" dirty="0" smtClean="0"/>
              <a:t>. We now have the framework changes in place to support such scans, though we still need some work to fully support everything.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060FCE-9C73-4329-9578-111CA952F7A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378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C060FCE-9C73-4329-9578-111CA952F7A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091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em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007100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4429813"/>
            <a:ext cx="8673872" cy="2872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68607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2301551"/>
            <a:ext cx="9144000" cy="1791476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7" y="6356351"/>
            <a:ext cx="117608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12/06/17</a:t>
            </a:r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err="1" smtClean="0"/>
              <a:t>Mantid</a:t>
            </a:r>
            <a:r>
              <a:rPr lang="fr-FR" dirty="0" smtClean="0"/>
              <a:t> User Workshop 2017</a:t>
            </a:r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0"/>
            <a:ext cx="8727371" cy="431239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699870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703170"/>
            <a:ext cx="4064000" cy="431239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0"/>
            <a:ext cx="4317999" cy="431239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62683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1" y="5262426"/>
            <a:ext cx="4401819" cy="3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8" y="5262426"/>
            <a:ext cx="4146233" cy="3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703169"/>
            <a:ext cx="4064000" cy="316304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69"/>
            <a:ext cx="4317999" cy="316304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28665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5145618"/>
            <a:ext cx="9135879" cy="8699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5463118"/>
            <a:ext cx="9135879" cy="5524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0"/>
            <a:ext cx="8727371" cy="316304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8928524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5145618"/>
            <a:ext cx="9135879" cy="8699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5463118"/>
            <a:ext cx="9135879" cy="5524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703170"/>
            <a:ext cx="4064000" cy="316304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0"/>
            <a:ext cx="4317999" cy="316304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164099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5145618"/>
            <a:ext cx="9135879" cy="8699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5463118"/>
            <a:ext cx="9135879" cy="5524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703171"/>
            <a:ext cx="4064000" cy="2779501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1" y="4665546"/>
            <a:ext cx="4401819" cy="3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8" y="4665546"/>
            <a:ext cx="4146233" cy="3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1"/>
            <a:ext cx="4317999" cy="2779501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76309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1291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437560"/>
            <a:ext cx="8673872" cy="738664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72344"/>
            <a:ext cx="8673872" cy="28725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5145618"/>
            <a:ext cx="9135879" cy="8699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5463118"/>
            <a:ext cx="9135879" cy="5524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6191956"/>
            <a:ext cx="393700" cy="508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6304850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6270273"/>
            <a:ext cx="3632200" cy="2540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629507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79641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225462" y="1709928"/>
            <a:ext cx="8727371" cy="4355592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text</a:t>
            </a:r>
            <a:endParaRPr lang="fr-FR" dirty="0" smtClean="0"/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225461" y="315605"/>
            <a:ext cx="8727371" cy="891903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32160" y="123492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77" y="-4693"/>
            <a:ext cx="5396825" cy="838757"/>
          </a:xfrm>
          <a:prstGeom prst="rect">
            <a:avLst/>
          </a:prstGeom>
        </p:spPr>
      </p:pic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7" y="6356351"/>
            <a:ext cx="117608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12/06/17</a:t>
            </a:r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err="1" smtClean="0"/>
              <a:t>Mantid</a:t>
            </a:r>
            <a:r>
              <a:rPr lang="fr-FR" dirty="0" smtClean="0"/>
              <a:t> User Workshop 2017</a:t>
            </a:r>
          </a:p>
        </p:txBody>
      </p:sp>
    </p:spTree>
    <p:extLst>
      <p:ext uri="{BB962C8B-B14F-4D97-AF65-F5344CB8AC3E}">
        <p14:creationId xmlns:p14="http://schemas.microsoft.com/office/powerpoint/2010/main" val="4258923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580021" y="1794895"/>
            <a:ext cx="4209472" cy="4204853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9328" y="1794894"/>
            <a:ext cx="4317999" cy="432249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70182" y="1276752"/>
            <a:ext cx="8619852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70181" y="502197"/>
            <a:ext cx="8619852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77" y="7212"/>
            <a:ext cx="5396825" cy="838757"/>
          </a:xfrm>
          <a:prstGeom prst="rect">
            <a:avLst/>
          </a:prstGeom>
        </p:spPr>
      </p:pic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7" y="6356351"/>
            <a:ext cx="117608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12/06/17</a:t>
            </a:r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err="1" smtClean="0"/>
              <a:t>Mantid</a:t>
            </a:r>
            <a:r>
              <a:rPr lang="fr-FR" dirty="0" smtClean="0"/>
              <a:t> User Workshop 2017</a:t>
            </a:r>
          </a:p>
        </p:txBody>
      </p:sp>
    </p:spTree>
    <p:extLst>
      <p:ext uri="{BB962C8B-B14F-4D97-AF65-F5344CB8AC3E}">
        <p14:creationId xmlns:p14="http://schemas.microsoft.com/office/powerpoint/2010/main" val="24862322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6304850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0"/>
            <a:ext cx="8727371" cy="431239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63727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6304850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703170"/>
            <a:ext cx="4064000" cy="431239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0"/>
            <a:ext cx="4317999" cy="431239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3058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6304850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1" y="5262426"/>
            <a:ext cx="4401819" cy="3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8" y="5262426"/>
            <a:ext cx="4146233" cy="3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703169"/>
            <a:ext cx="4064000" cy="316304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69"/>
            <a:ext cx="4317999" cy="316304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4821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5145618"/>
            <a:ext cx="9135879" cy="8699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5463118"/>
            <a:ext cx="9135879" cy="5524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6304850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0"/>
            <a:ext cx="8727371" cy="316304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765400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5145618"/>
            <a:ext cx="9135879" cy="8699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5463118"/>
            <a:ext cx="9135879" cy="5524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6304850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703170"/>
            <a:ext cx="4064000" cy="316304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0"/>
            <a:ext cx="4317999" cy="3163047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67044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5145618"/>
            <a:ext cx="9135879" cy="8699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5463118"/>
            <a:ext cx="9135879" cy="552449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703171"/>
            <a:ext cx="4064000" cy="2779501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6304850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1" y="4665546"/>
            <a:ext cx="4401819" cy="3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8" y="4665546"/>
            <a:ext cx="4146233" cy="328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30" y="1703171"/>
            <a:ext cx="4317999" cy="2779501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3" y="205838"/>
            <a:ext cx="8727371" cy="731412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1" y="913646"/>
            <a:ext cx="8720673" cy="47500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6963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image" Target="../media/image6.emf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660241" y="6406126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 smtClean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637" y="6188560"/>
            <a:ext cx="660242" cy="577712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7" y="6356351"/>
            <a:ext cx="117608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12/06/17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6356351"/>
            <a:ext cx="30861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err="1" smtClean="0"/>
              <a:t>Mantid</a:t>
            </a:r>
            <a:r>
              <a:rPr lang="fr-FR" dirty="0" smtClean="0"/>
              <a:t> User Workshop 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06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673" r:id="rId2"/>
    <p:sldLayoutId id="2147483788" r:id="rId3"/>
  </p:sldLayoutIdLst>
  <p:timing>
    <p:tnLst>
      <p:par>
        <p:cTn id="1" dur="indefinite" restart="never" nodeType="tmRoot"/>
      </p:par>
    </p:tnLst>
  </p:timing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G - PowerPoint Slides V2.jp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1291" cy="68580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92066" y="6191956"/>
            <a:ext cx="393700" cy="508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24406" y="6270273"/>
            <a:ext cx="3632200" cy="2540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826423" y="629507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68007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252415" y="5191798"/>
            <a:ext cx="8673872" cy="287259"/>
          </a:xfrm>
        </p:spPr>
        <p:txBody>
          <a:bodyPr/>
          <a:lstStyle/>
          <a:p>
            <a:r>
              <a:rPr lang="fr-FR" dirty="0" smtClean="0"/>
              <a:t>  Dr Ian Bush</a:t>
            </a:r>
            <a:endParaRPr lang="fr-FR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8"/>
          </p:nvPr>
        </p:nvSpPr>
        <p:spPr>
          <a:xfrm>
            <a:off x="252414" y="3897083"/>
            <a:ext cx="8891585" cy="1139372"/>
          </a:xfrm>
        </p:spPr>
        <p:txBody>
          <a:bodyPr/>
          <a:lstStyle/>
          <a:p>
            <a:r>
              <a:rPr lang="en-GB" dirty="0"/>
              <a:t>Current implementation and future plans </a:t>
            </a:r>
            <a:r>
              <a:rPr lang="en-GB" dirty="0" smtClean="0"/>
              <a:t>at the ILL</a:t>
            </a:r>
            <a:endParaRPr lang="fr-FR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12/06/17</a:t>
            </a:r>
            <a:endParaRPr lang="fr-FR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err="1" smtClean="0"/>
              <a:t>Mantid</a:t>
            </a:r>
            <a:r>
              <a:rPr lang="fr-FR" dirty="0" smtClean="0"/>
              <a:t> User Workshop 2017</a:t>
            </a:r>
            <a:endParaRPr lang="fr-FR" dirty="0"/>
          </a:p>
        </p:txBody>
      </p:sp>
      <p:pic>
        <p:nvPicPr>
          <p:cNvPr id="10" name="Picture 2" descr="See original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27" b="6127"/>
          <a:stretch>
            <a:fillRect/>
          </a:stretch>
        </p:blipFill>
        <p:spPr bwMode="auto">
          <a:xfrm>
            <a:off x="0" y="401510"/>
            <a:ext cx="9144000" cy="2999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61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225462" y="1207508"/>
            <a:ext cx="5098809" cy="4858012"/>
          </a:xfrm>
        </p:spPr>
        <p:txBody>
          <a:bodyPr/>
          <a:lstStyle/>
          <a:p>
            <a:r>
              <a:rPr lang="en-GB" dirty="0" smtClean="0"/>
              <a:t>Started May 2016</a:t>
            </a:r>
          </a:p>
          <a:p>
            <a:r>
              <a:rPr lang="en-GB" dirty="0" smtClean="0"/>
              <a:t>Bastille project to </a:t>
            </a:r>
            <a:r>
              <a:rPr lang="en-GB" dirty="0"/>
              <a:t>support 20 ILL instruments after 3 </a:t>
            </a:r>
            <a:r>
              <a:rPr lang="en-GB" dirty="0" smtClean="0"/>
              <a:t>years</a:t>
            </a:r>
            <a:endParaRPr lang="en-GB" dirty="0"/>
          </a:p>
          <a:p>
            <a:r>
              <a:rPr lang="en-GB" dirty="0" err="1" smtClean="0"/>
              <a:t>Mantid</a:t>
            </a:r>
            <a:r>
              <a:rPr lang="en-GB" dirty="0" smtClean="0"/>
              <a:t> for shared effort and common user experience</a:t>
            </a:r>
            <a:endParaRPr lang="en-GB" dirty="0"/>
          </a:p>
          <a:p>
            <a:r>
              <a:rPr lang="fr-FR" dirty="0" err="1" smtClean="0"/>
              <a:t>Developers</a:t>
            </a:r>
            <a:endParaRPr lang="fr-FR" dirty="0" smtClean="0"/>
          </a:p>
          <a:p>
            <a:pPr lvl="1"/>
            <a:r>
              <a:rPr lang="en-GB" sz="2000" dirty="0"/>
              <a:t>Antti </a:t>
            </a:r>
            <a:r>
              <a:rPr lang="en-GB" sz="2000" dirty="0" err="1"/>
              <a:t>Soininen</a:t>
            </a:r>
            <a:r>
              <a:rPr lang="en-GB" sz="2000" dirty="0"/>
              <a:t>, Verena </a:t>
            </a:r>
            <a:r>
              <a:rPr lang="en-GB" sz="2000" dirty="0" err="1"/>
              <a:t>Reimund</a:t>
            </a:r>
            <a:r>
              <a:rPr lang="en-GB" sz="2000" dirty="0"/>
              <a:t>, </a:t>
            </a:r>
            <a:r>
              <a:rPr lang="en-GB" sz="2000" dirty="0" err="1"/>
              <a:t>Gagik</a:t>
            </a:r>
            <a:r>
              <a:rPr lang="en-GB" sz="2000" dirty="0"/>
              <a:t> </a:t>
            </a:r>
            <a:r>
              <a:rPr lang="en-GB" sz="2000" dirty="0" err="1"/>
              <a:t>Vardanyan</a:t>
            </a:r>
            <a:endParaRPr lang="en-GB" sz="2000" dirty="0"/>
          </a:p>
          <a:p>
            <a:pPr lvl="1"/>
            <a:r>
              <a:rPr lang="en-GB" sz="2000" dirty="0"/>
              <a:t>Ian Bush – technical lead for </a:t>
            </a:r>
            <a:r>
              <a:rPr lang="en-GB" sz="2000" dirty="0" smtClean="0"/>
              <a:t>two years </a:t>
            </a:r>
            <a:r>
              <a:rPr lang="en-GB" sz="2000" dirty="0"/>
              <a:t>– from </a:t>
            </a:r>
            <a:r>
              <a:rPr lang="en-GB" sz="2000" dirty="0" err="1"/>
              <a:t>Tessella</a:t>
            </a:r>
            <a:endParaRPr lang="en-GB" sz="2000" dirty="0"/>
          </a:p>
          <a:p>
            <a:pPr lvl="1"/>
            <a:r>
              <a:rPr lang="en-GB" sz="2000" dirty="0"/>
              <a:t>Miguel </a:t>
            </a:r>
            <a:r>
              <a:rPr lang="en-GB" sz="2000" dirty="0" smtClean="0"/>
              <a:t>González </a:t>
            </a:r>
            <a:r>
              <a:rPr lang="en-GB" sz="2000" dirty="0"/>
              <a:t>– scientific lead for the project – from ILL’s CS </a:t>
            </a:r>
            <a:r>
              <a:rPr lang="en-GB" sz="2000" dirty="0" smtClean="0"/>
              <a:t>Group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fr-FR" b="1" dirty="0" smtClean="0"/>
              <a:t>Bastille Project</a:t>
            </a:r>
            <a:endParaRPr lang="fr-FR" b="1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12/06/17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err="1"/>
              <a:t>Mantid</a:t>
            </a:r>
            <a:r>
              <a:rPr lang="fr-FR" dirty="0"/>
              <a:t> User Workshop </a:t>
            </a:r>
            <a:r>
              <a:rPr lang="fr-FR" dirty="0" smtClean="0"/>
              <a:t>2017</a:t>
            </a:r>
            <a:endParaRPr lang="fr-FR" dirty="0"/>
          </a:p>
        </p:txBody>
      </p:sp>
      <p:pic>
        <p:nvPicPr>
          <p:cNvPr id="11" name="Picture 3" descr="C:\Users\BUSI\Documents\Bastille\NoBugs Talk\Group_Photo-cropped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8" r="31939"/>
          <a:stretch/>
        </p:blipFill>
        <p:spPr bwMode="auto">
          <a:xfrm>
            <a:off x="5198076" y="1773727"/>
            <a:ext cx="3876093" cy="413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2" descr="logo_endurance_mai201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552" y="129702"/>
            <a:ext cx="1886280" cy="17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273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General ILL Requirements</a:t>
            </a:r>
            <a:endParaRPr lang="en-GB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12/06/17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err="1" smtClean="0"/>
              <a:t>Mantid</a:t>
            </a:r>
            <a:r>
              <a:rPr lang="fr-FR" dirty="0" smtClean="0"/>
              <a:t> User Workshop 2017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7634706"/>
              </p:ext>
            </p:extLst>
          </p:nvPr>
        </p:nvGraphicFramePr>
        <p:xfrm>
          <a:off x="377372" y="1272885"/>
          <a:ext cx="8461828" cy="4376118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616298"/>
                <a:gridCol w="5845530"/>
              </a:tblGrid>
              <a:tr h="248426">
                <a:tc>
                  <a:txBody>
                    <a:bodyPr/>
                    <a:lstStyle/>
                    <a:p>
                      <a:r>
                        <a:rPr lang="en-GB" dirty="0" smtClean="0"/>
                        <a:t>Requirement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Progress</a:t>
                      </a:r>
                      <a:endParaRPr lang="en-GB" dirty="0"/>
                    </a:p>
                  </a:txBody>
                  <a:tcPr/>
                </a:tc>
              </a:tr>
              <a:tr h="248426">
                <a:tc>
                  <a:txBody>
                    <a:bodyPr/>
                    <a:lstStyle/>
                    <a:p>
                      <a:r>
                        <a:rPr lang="en-GB" dirty="0" smtClean="0"/>
                        <a:t>Data</a:t>
                      </a:r>
                      <a:r>
                        <a:rPr lang="en-GB" baseline="0" dirty="0" smtClean="0"/>
                        <a:t> merging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New features to allow merging where</a:t>
                      </a:r>
                      <a:r>
                        <a:rPr lang="en-GB" baseline="0" dirty="0" smtClean="0"/>
                        <a:t> a run spans multiple files</a:t>
                      </a:r>
                      <a:endParaRPr lang="en-GB" dirty="0"/>
                    </a:p>
                  </a:txBody>
                  <a:tcPr/>
                </a:tc>
              </a:tr>
              <a:tr h="267199">
                <a:tc>
                  <a:txBody>
                    <a:bodyPr/>
                    <a:lstStyle/>
                    <a:p>
                      <a:r>
                        <a:rPr lang="en-GB" dirty="0" smtClean="0"/>
                        <a:t>Detector scans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Advanced progress,</a:t>
                      </a:r>
                      <a:r>
                        <a:rPr lang="en-GB" baseline="0" dirty="0" smtClean="0"/>
                        <a:t> loader for D2B instrument scans</a:t>
                      </a:r>
                      <a:endParaRPr lang="en-GB" dirty="0"/>
                    </a:p>
                  </a:txBody>
                  <a:tcPr/>
                </a:tc>
              </a:tr>
              <a:tr h="381712">
                <a:tc>
                  <a:txBody>
                    <a:bodyPr/>
                    <a:lstStyle/>
                    <a:p>
                      <a:r>
                        <a:rPr lang="en-GB" dirty="0" smtClean="0"/>
                        <a:t>GUI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Plans</a:t>
                      </a:r>
                      <a:r>
                        <a:rPr lang="en-GB" baseline="0" dirty="0" smtClean="0"/>
                        <a:t> to begin with a new GUI for Time-of-Flight Spectroscopy, common widgets and look and feel</a:t>
                      </a:r>
                      <a:endParaRPr lang="en-GB" dirty="0"/>
                    </a:p>
                  </a:txBody>
                  <a:tcPr/>
                </a:tc>
              </a:tr>
              <a:tr h="381712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Mantid</a:t>
                      </a:r>
                      <a:r>
                        <a:rPr lang="en-GB" baseline="0" dirty="0" smtClean="0"/>
                        <a:t> v4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Planned contribution</a:t>
                      </a:r>
                      <a:r>
                        <a:rPr lang="en-GB" baseline="0" dirty="0" smtClean="0"/>
                        <a:t> starting September 2017</a:t>
                      </a:r>
                      <a:endParaRPr lang="en-GB" dirty="0"/>
                    </a:p>
                  </a:txBody>
                  <a:tcPr/>
                </a:tc>
              </a:tr>
              <a:tr h="381712"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Mantid</a:t>
                      </a:r>
                      <a:r>
                        <a:rPr lang="en-GB" dirty="0" smtClean="0"/>
                        <a:t> user training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End of 2017</a:t>
                      </a:r>
                      <a:endParaRPr lang="en-GB" dirty="0"/>
                    </a:p>
                  </a:txBody>
                  <a:tcPr/>
                </a:tc>
              </a:tr>
              <a:tr h="434747">
                <a:tc>
                  <a:txBody>
                    <a:bodyPr/>
                    <a:lstStyle/>
                    <a:p>
                      <a:r>
                        <a:rPr lang="en-GB" dirty="0" smtClean="0"/>
                        <a:t>Event mode data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Planned</a:t>
                      </a:r>
                      <a:r>
                        <a:rPr lang="en-GB" baseline="0" dirty="0" smtClean="0"/>
                        <a:t> to address in 2017/2018</a:t>
                      </a:r>
                      <a:endParaRPr lang="en-GB" dirty="0"/>
                    </a:p>
                  </a:txBody>
                  <a:tcPr/>
                </a:tc>
              </a:tr>
              <a:tr h="434747">
                <a:tc>
                  <a:txBody>
                    <a:bodyPr/>
                    <a:lstStyle/>
                    <a:p>
                      <a:r>
                        <a:rPr lang="en-GB" dirty="0" smtClean="0"/>
                        <a:t>BLOSC</a:t>
                      </a:r>
                      <a:r>
                        <a:rPr lang="en-GB" baseline="0" dirty="0" smtClean="0"/>
                        <a:t> Compression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Planned</a:t>
                      </a:r>
                      <a:r>
                        <a:rPr lang="en-GB" baseline="0" dirty="0" smtClean="0"/>
                        <a:t> to address in 2017/2018</a:t>
                      </a:r>
                      <a:endParaRPr lang="en-GB" dirty="0"/>
                    </a:p>
                  </a:txBody>
                  <a:tcPr/>
                </a:tc>
              </a:tr>
              <a:tr h="267199">
                <a:tc>
                  <a:txBody>
                    <a:bodyPr/>
                    <a:lstStyle/>
                    <a:p>
                      <a:r>
                        <a:rPr lang="en-GB" dirty="0" smtClean="0"/>
                        <a:t>Auto-reduction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Working with SCI group</a:t>
                      </a:r>
                      <a:r>
                        <a:rPr lang="en-GB" baseline="0" dirty="0" smtClean="0"/>
                        <a:t> to plan to move towards this</a:t>
                      </a:r>
                      <a:endParaRPr lang="en-GB" dirty="0"/>
                    </a:p>
                  </a:txBody>
                  <a:tcPr/>
                </a:tc>
              </a:tr>
              <a:tr h="248426">
                <a:tc>
                  <a:txBody>
                    <a:bodyPr/>
                    <a:lstStyle/>
                    <a:p>
                      <a:r>
                        <a:rPr lang="en-GB" dirty="0" smtClean="0"/>
                        <a:t>Live data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Working with SCI group</a:t>
                      </a:r>
                      <a:r>
                        <a:rPr lang="en-GB" baseline="0" dirty="0" smtClean="0"/>
                        <a:t> to plan to move towards this</a:t>
                      </a:r>
                      <a:endParaRPr lang="en-GB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3552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/>
          <p:cNvSpPr>
            <a:spLocks noGrp="1"/>
          </p:cNvSpPr>
          <p:nvPr>
            <p:ph sz="quarter" idx="17"/>
          </p:nvPr>
        </p:nvSpPr>
        <p:spPr>
          <a:xfrm>
            <a:off x="169328" y="1407886"/>
            <a:ext cx="4317999" cy="4709503"/>
          </a:xfrm>
        </p:spPr>
        <p:txBody>
          <a:bodyPr/>
          <a:lstStyle/>
          <a:p>
            <a:r>
              <a:rPr lang="en-GB" sz="1900" dirty="0"/>
              <a:t>Starting point was initial work done by Spencer </a:t>
            </a:r>
            <a:r>
              <a:rPr lang="en-GB" sz="1900" dirty="0" smtClean="0"/>
              <a:t>Howells &amp; </a:t>
            </a:r>
            <a:r>
              <a:rPr lang="en-GB" sz="1900" dirty="0"/>
              <a:t>Co</a:t>
            </a:r>
            <a:r>
              <a:rPr lang="en-GB" sz="1900" dirty="0" smtClean="0"/>
              <a:t>.</a:t>
            </a:r>
          </a:p>
          <a:p>
            <a:r>
              <a:rPr lang="en-GB" sz="1900" dirty="0" smtClean="0"/>
              <a:t>Implementation of LAMP ‘</a:t>
            </a:r>
            <a:r>
              <a:rPr lang="en-GB" sz="1900" dirty="0" err="1" smtClean="0"/>
              <a:t>unmirroring</a:t>
            </a:r>
            <a:r>
              <a:rPr lang="en-GB" sz="1900" dirty="0" smtClean="0"/>
              <a:t>’ options</a:t>
            </a:r>
            <a:endParaRPr lang="en-GB" sz="1900" dirty="0"/>
          </a:p>
        </p:txBody>
      </p:sp>
      <p:pic>
        <p:nvPicPr>
          <p:cNvPr id="10" name="Content Placeholder 7" descr="C:\Users\BUSI\Documents\Bastille\NoBugs Talk\in16b-r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44" y="2988493"/>
            <a:ext cx="4268384" cy="3152252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</p:pic>
      <p:sp>
        <p:nvSpPr>
          <p:cNvPr id="12" name="Rectangle 11"/>
          <p:cNvSpPr/>
          <p:nvPr/>
        </p:nvSpPr>
        <p:spPr>
          <a:xfrm>
            <a:off x="4747705" y="2392283"/>
            <a:ext cx="2160000" cy="360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1" smtClean="0"/>
              <a:t>IndirectILLReductionQENS</a:t>
            </a:r>
            <a:endParaRPr lang="en-US" sz="1400" noProof="1"/>
          </a:p>
        </p:txBody>
      </p:sp>
      <p:sp>
        <p:nvSpPr>
          <p:cNvPr id="13" name="Rectangle 12"/>
          <p:cNvSpPr/>
          <p:nvPr/>
        </p:nvSpPr>
        <p:spPr>
          <a:xfrm>
            <a:off x="6907706" y="2392282"/>
            <a:ext cx="2160000" cy="3600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noProof="1" smtClean="0"/>
              <a:t>IndirectILLReductionFWS</a:t>
            </a:r>
            <a:endParaRPr lang="en-US" sz="1400" noProof="1"/>
          </a:p>
        </p:txBody>
      </p:sp>
      <p:sp>
        <p:nvSpPr>
          <p:cNvPr id="14" name="Rectangle 13"/>
          <p:cNvSpPr/>
          <p:nvPr/>
        </p:nvSpPr>
        <p:spPr>
          <a:xfrm>
            <a:off x="5562405" y="1154141"/>
            <a:ext cx="2690602" cy="52099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 smtClean="0"/>
              <a:t>IndirectILLEnergyTransfer</a:t>
            </a:r>
            <a:endParaRPr lang="en-US" noProof="1"/>
          </a:p>
        </p:txBody>
      </p:sp>
      <p:cxnSp>
        <p:nvCxnSpPr>
          <p:cNvPr id="16" name="Elbow Connector 15"/>
          <p:cNvCxnSpPr>
            <a:stCxn id="14" idx="2"/>
            <a:endCxn id="12" idx="0"/>
          </p:cNvCxnSpPr>
          <p:nvPr/>
        </p:nvCxnSpPr>
        <p:spPr>
          <a:xfrm rot="5400000">
            <a:off x="6009133" y="1493709"/>
            <a:ext cx="717147" cy="108000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4" idx="2"/>
            <a:endCxn id="13" idx="0"/>
          </p:cNvCxnSpPr>
          <p:nvPr/>
        </p:nvCxnSpPr>
        <p:spPr>
          <a:xfrm rot="16200000" flipH="1">
            <a:off x="7089133" y="1493709"/>
            <a:ext cx="717146" cy="10800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8446" y="3027937"/>
            <a:ext cx="4363954" cy="30733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1376618" y="6356351"/>
            <a:ext cx="3086100" cy="366183"/>
          </a:xfrm>
        </p:spPr>
        <p:txBody>
          <a:bodyPr/>
          <a:lstStyle/>
          <a:p>
            <a:r>
              <a:rPr lang="fr-FR" dirty="0" err="1"/>
              <a:t>Mantid</a:t>
            </a:r>
            <a:r>
              <a:rPr lang="fr-FR" dirty="0"/>
              <a:t> User Workshop </a:t>
            </a:r>
            <a:r>
              <a:rPr lang="fr-FR" dirty="0" smtClean="0"/>
              <a:t>2017</a:t>
            </a:r>
            <a:endParaRPr lang="fr-FR" dirty="0"/>
          </a:p>
        </p:txBody>
      </p:sp>
      <p:sp>
        <p:nvSpPr>
          <p:cNvPr id="18" name="Date Placeholder 4"/>
          <p:cNvSpPr>
            <a:spLocks noGrp="1"/>
          </p:cNvSpPr>
          <p:nvPr>
            <p:ph type="dt" sz="half" idx="2"/>
          </p:nvPr>
        </p:nvSpPr>
        <p:spPr>
          <a:xfrm>
            <a:off x="115307" y="6356351"/>
            <a:ext cx="1176083" cy="366183"/>
          </a:xfrm>
        </p:spPr>
        <p:txBody>
          <a:bodyPr/>
          <a:lstStyle/>
          <a:p>
            <a:r>
              <a:rPr lang="fr-FR" smtClean="0"/>
              <a:t>12/06/17</a:t>
            </a:r>
            <a:endParaRPr lang="fr-FR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1" y="315605"/>
            <a:ext cx="8727371" cy="891903"/>
          </a:xfrm>
        </p:spPr>
        <p:txBody>
          <a:bodyPr/>
          <a:lstStyle/>
          <a:p>
            <a:r>
              <a:rPr lang="en-GB" b="1" dirty="0" smtClean="0"/>
              <a:t>Backscattering (IN16B)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422033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Instruments to Support</a:t>
            </a:r>
            <a:endParaRPr lang="en-GB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12/06/17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err="1"/>
              <a:t>Mantid</a:t>
            </a:r>
            <a:r>
              <a:rPr lang="fr-FR" dirty="0"/>
              <a:t> User Workshop 2017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29477"/>
              </p:ext>
            </p:extLst>
          </p:nvPr>
        </p:nvGraphicFramePr>
        <p:xfrm>
          <a:off x="319315" y="1227105"/>
          <a:ext cx="8505369" cy="4572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835123"/>
                <a:gridCol w="2835123"/>
                <a:gridCol w="2835123"/>
              </a:tblGrid>
              <a:tr h="159629">
                <a:tc>
                  <a:txBody>
                    <a:bodyPr/>
                    <a:lstStyle/>
                    <a:p>
                      <a:r>
                        <a:rPr lang="en-GB" dirty="0" smtClean="0"/>
                        <a:t>Technique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Instruments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Progress</a:t>
                      </a:r>
                      <a:endParaRPr lang="en-GB" dirty="0"/>
                    </a:p>
                  </a:txBody>
                  <a:tcPr/>
                </a:tc>
              </a:tr>
              <a:tr h="279351">
                <a:tc>
                  <a:txBody>
                    <a:bodyPr/>
                    <a:lstStyle/>
                    <a:p>
                      <a:r>
                        <a:rPr lang="en-GB" dirty="0" smtClean="0"/>
                        <a:t>Backscattering Spectroscopy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IN16B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B050"/>
                          </a:solidFill>
                        </a:rPr>
                        <a:t>Included in v3.9, tested</a:t>
                      </a:r>
                      <a:r>
                        <a:rPr lang="en-GB" baseline="0" dirty="0" smtClean="0">
                          <a:solidFill>
                            <a:srgbClr val="00B050"/>
                          </a:solidFill>
                        </a:rPr>
                        <a:t> and in use on instrument</a:t>
                      </a:r>
                      <a:endParaRPr lang="en-GB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399072">
                <a:tc>
                  <a:txBody>
                    <a:bodyPr/>
                    <a:lstStyle/>
                    <a:p>
                      <a:r>
                        <a:rPr lang="en-GB" dirty="0" smtClean="0"/>
                        <a:t>Time-of-Flight</a:t>
                      </a:r>
                      <a:r>
                        <a:rPr lang="en-GB" baseline="0" dirty="0" smtClean="0"/>
                        <a:t> Spectroscopy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IN4, IN5, IN6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00B050"/>
                          </a:solidFill>
                        </a:rPr>
                        <a:t>Being tested</a:t>
                      </a:r>
                      <a:r>
                        <a:rPr lang="en-GB" baseline="0" dirty="0" smtClean="0">
                          <a:solidFill>
                            <a:srgbClr val="00B050"/>
                          </a:solidFill>
                        </a:rPr>
                        <a:t> by instrument scientists, aim to complete for October 2017</a:t>
                      </a:r>
                      <a:endParaRPr lang="en-GB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279351">
                <a:tc>
                  <a:txBody>
                    <a:bodyPr/>
                    <a:lstStyle/>
                    <a:p>
                      <a:r>
                        <a:rPr lang="en-GB" dirty="0" smtClean="0"/>
                        <a:t>Reflectometry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D17 and Figaro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F39200"/>
                          </a:solidFill>
                        </a:rPr>
                        <a:t>Data loading</a:t>
                      </a:r>
                      <a:r>
                        <a:rPr lang="en-GB" baseline="0" dirty="0" smtClean="0">
                          <a:solidFill>
                            <a:srgbClr val="F39200"/>
                          </a:solidFill>
                        </a:rPr>
                        <a:t> and IDFs, aim for use in October 2017</a:t>
                      </a:r>
                      <a:endParaRPr lang="en-GB" dirty="0">
                        <a:solidFill>
                          <a:srgbClr val="F39200"/>
                        </a:solidFill>
                      </a:endParaRPr>
                    </a:p>
                  </a:txBody>
                  <a:tcPr/>
                </a:tc>
              </a:tr>
              <a:tr h="399072">
                <a:tc>
                  <a:txBody>
                    <a:bodyPr/>
                    <a:lstStyle/>
                    <a:p>
                      <a:r>
                        <a:rPr lang="en-GB" dirty="0" smtClean="0"/>
                        <a:t>Powder</a:t>
                      </a:r>
                      <a:r>
                        <a:rPr lang="en-GB" baseline="0" dirty="0" smtClean="0"/>
                        <a:t> </a:t>
                      </a:r>
                      <a:r>
                        <a:rPr lang="en-GB" dirty="0" smtClean="0"/>
                        <a:t>Diffraction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D20,</a:t>
                      </a:r>
                      <a:r>
                        <a:rPr lang="en-GB" baseline="0" dirty="0" smtClean="0"/>
                        <a:t> D2B, D1B and D4C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>
                          <a:solidFill>
                            <a:srgbClr val="F39200"/>
                          </a:solidFill>
                        </a:rPr>
                        <a:t>Data loading</a:t>
                      </a:r>
                      <a:r>
                        <a:rPr lang="en-GB" baseline="0" dirty="0" smtClean="0">
                          <a:solidFill>
                            <a:srgbClr val="F39200"/>
                          </a:solidFill>
                        </a:rPr>
                        <a:t> and IDFs, workflow started, aim for use in October 2017</a:t>
                      </a:r>
                      <a:endParaRPr lang="en-GB" dirty="0" smtClean="0">
                        <a:solidFill>
                          <a:srgbClr val="F39200"/>
                        </a:solidFill>
                      </a:endParaRPr>
                    </a:p>
                  </a:txBody>
                  <a:tcPr/>
                </a:tc>
              </a:tr>
              <a:tr h="270421">
                <a:tc>
                  <a:txBody>
                    <a:bodyPr/>
                    <a:lstStyle/>
                    <a:p>
                      <a:r>
                        <a:rPr lang="en-GB" dirty="0" smtClean="0"/>
                        <a:t>Liquid Diffraction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D4, SALSA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C00000"/>
                          </a:solidFill>
                        </a:rPr>
                        <a:t>To start in 2018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203765">
                <a:tc>
                  <a:txBody>
                    <a:bodyPr/>
                    <a:lstStyle/>
                    <a:p>
                      <a:r>
                        <a:rPr lang="en-GB" dirty="0" smtClean="0"/>
                        <a:t>SANS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D11, D22, D33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C00000"/>
                          </a:solidFill>
                        </a:rPr>
                        <a:t>To start in September 2017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159629">
                <a:tc>
                  <a:txBody>
                    <a:bodyPr/>
                    <a:lstStyle/>
                    <a:p>
                      <a:r>
                        <a:rPr lang="en-GB" dirty="0" smtClean="0"/>
                        <a:t>Other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D7,</a:t>
                      </a:r>
                      <a:r>
                        <a:rPr lang="en-GB" baseline="0" dirty="0" smtClean="0"/>
                        <a:t> D16, LAGRANGE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>
                          <a:solidFill>
                            <a:srgbClr val="C00000"/>
                          </a:solidFill>
                        </a:rPr>
                        <a:t>As</a:t>
                      </a:r>
                      <a:r>
                        <a:rPr lang="en-GB" baseline="0" dirty="0" smtClean="0">
                          <a:solidFill>
                            <a:srgbClr val="C00000"/>
                          </a:solidFill>
                        </a:rPr>
                        <a:t> required</a:t>
                      </a:r>
                      <a:endParaRPr lang="en-GB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53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25462" y="1441622"/>
            <a:ext cx="4469909" cy="4623898"/>
          </a:xfrm>
        </p:spPr>
        <p:txBody>
          <a:bodyPr/>
          <a:lstStyle/>
          <a:p>
            <a:r>
              <a:rPr lang="en-GB" dirty="0" smtClean="0"/>
              <a:t>Full instrument geometry used in </a:t>
            </a:r>
            <a:r>
              <a:rPr lang="en-GB" dirty="0" err="1" smtClean="0"/>
              <a:t>Mantid</a:t>
            </a:r>
            <a:r>
              <a:rPr lang="en-GB" dirty="0" smtClean="0"/>
              <a:t>, in LAMP only detector angles used</a:t>
            </a:r>
          </a:p>
          <a:p>
            <a:r>
              <a:rPr lang="en-GB" dirty="0" smtClean="0"/>
              <a:t>Some ILL specific issues</a:t>
            </a:r>
          </a:p>
          <a:p>
            <a:pPr lvl="1"/>
            <a:r>
              <a:rPr lang="en-GB" sz="2000" dirty="0" smtClean="0"/>
              <a:t>Incident energy calibration</a:t>
            </a:r>
          </a:p>
          <a:p>
            <a:pPr lvl="1"/>
            <a:r>
              <a:rPr lang="en-US" sz="2000" dirty="0"/>
              <a:t>Arbitrary </a:t>
            </a:r>
            <a:r>
              <a:rPr lang="en-US" sz="2000" dirty="0" err="1" smtClean="0"/>
              <a:t>ToF</a:t>
            </a:r>
            <a:r>
              <a:rPr lang="en-US" sz="2000" dirty="0" smtClean="0"/>
              <a:t> </a:t>
            </a:r>
            <a:r>
              <a:rPr lang="en-US" sz="2000" dirty="0"/>
              <a:t>delay – </a:t>
            </a:r>
            <a:r>
              <a:rPr lang="en-US" sz="2000" dirty="0" smtClean="0"/>
              <a:t>need to fit elastic peak</a:t>
            </a:r>
          </a:p>
          <a:p>
            <a:pPr lvl="1"/>
            <a:r>
              <a:rPr lang="en-US" sz="2000" dirty="0" smtClean="0"/>
              <a:t>Monte-</a:t>
            </a:r>
            <a:r>
              <a:rPr lang="en-US" sz="2000" dirty="0" err="1" smtClean="0"/>
              <a:t>carlo</a:t>
            </a:r>
            <a:r>
              <a:rPr lang="en-US" sz="2000" dirty="0" smtClean="0"/>
              <a:t> absorption simulation for IN5</a:t>
            </a:r>
          </a:p>
          <a:p>
            <a:r>
              <a:rPr lang="en-US" dirty="0" smtClean="0"/>
              <a:t>Result seem to match LAMP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Time-of-Flight Spectroscopy</a:t>
            </a:r>
            <a:endParaRPr lang="en-GB" b="1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dirty="0" err="1"/>
              <a:t>Mantid</a:t>
            </a:r>
            <a:r>
              <a:rPr lang="fr-FR" dirty="0"/>
              <a:t> User Workshop </a:t>
            </a:r>
            <a:r>
              <a:rPr lang="fr-FR" dirty="0" smtClean="0"/>
              <a:t>2017</a:t>
            </a:r>
            <a:endParaRPr lang="fr-FR" dirty="0"/>
          </a:p>
        </p:txBody>
      </p:sp>
      <p:pic>
        <p:nvPicPr>
          <p:cNvPr id="7" name="Content Placeholder 4" descr="in4-instrumen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01679" y="991788"/>
            <a:ext cx="4151154" cy="2403103"/>
          </a:xfrm>
          <a:prstGeom prst="rect">
            <a:avLst/>
          </a:prstGeom>
        </p:spPr>
      </p:pic>
      <p:pic>
        <p:nvPicPr>
          <p:cNvPr id="8" name="Content Placeholder 8" descr="full-det-comparis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67729" y="3279185"/>
            <a:ext cx="3833586" cy="2875190"/>
          </a:xfrm>
          <a:prstGeom prst="rect">
            <a:avLst/>
          </a:prstGeom>
        </p:spPr>
      </p:pic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115307" y="6356351"/>
            <a:ext cx="1176083" cy="366183"/>
          </a:xfrm>
        </p:spPr>
        <p:txBody>
          <a:bodyPr/>
          <a:lstStyle/>
          <a:p>
            <a:r>
              <a:rPr lang="fr-FR" smtClean="0"/>
              <a:t>12/06/17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802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Reflectometry, Powder Diffraction</a:t>
            </a:r>
            <a:endParaRPr lang="en-GB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12/06/17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Mantid User Workshop 2017</a:t>
            </a:r>
            <a:endParaRPr lang="fr-FR" dirty="0" smtClean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" r="38648"/>
          <a:stretch/>
        </p:blipFill>
        <p:spPr>
          <a:xfrm>
            <a:off x="145049" y="1371599"/>
            <a:ext cx="3911694" cy="2837543"/>
          </a:xfrm>
          <a:prstGeom prst="rect">
            <a:avLst/>
          </a:prstGeom>
        </p:spPr>
      </p:pic>
      <p:pic>
        <p:nvPicPr>
          <p:cNvPr id="8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02" y="1202423"/>
            <a:ext cx="3994760" cy="3024146"/>
          </a:xfr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4605475" y="4522167"/>
            <a:ext cx="4469909" cy="1713876"/>
          </a:xfrm>
          <a:prstGeom prst="rect">
            <a:avLst/>
          </a:prstGeom>
        </p:spPr>
        <p:txBody>
          <a:bodyPr vert="horz"/>
          <a:lstStyle>
            <a:lvl1pPr marL="182563" indent="-1825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355600" indent="-173038" algn="l" defTabSz="457200" rtl="0" eaLnBrk="1" latinLnBrk="0" hangingPunct="1">
              <a:spcBef>
                <a:spcPct val="20000"/>
              </a:spcBef>
              <a:buSzPct val="50000"/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539750" indent="-184150" algn="l" defTabSz="457200" rtl="0" eaLnBrk="1" latinLnBrk="0" hangingPunct="1">
              <a:spcBef>
                <a:spcPct val="20000"/>
              </a:spcBef>
              <a:buSzPct val="50000"/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722313" indent="-182563" algn="l" defTabSz="457200" rtl="0" eaLnBrk="1" latinLnBrk="0" hangingPunct="1">
              <a:spcBef>
                <a:spcPct val="20000"/>
              </a:spcBef>
              <a:buSzPct val="50000"/>
              <a:buFont typeface="Courier New"/>
              <a:buChar char="o"/>
              <a:defRPr sz="11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/>
              <a:t>Powder Diffraction </a:t>
            </a:r>
            <a:r>
              <a:rPr lang="en-GB" dirty="0" smtClean="0"/>
              <a:t>– Work started for D20 (temperature scans) and D2B (detector scans)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056743" y="1429657"/>
            <a:ext cx="0" cy="2539547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"/>
          <p:cNvSpPr txBox="1">
            <a:spLocks/>
          </p:cNvSpPr>
          <p:nvPr/>
        </p:nvSpPr>
        <p:spPr>
          <a:xfrm>
            <a:off x="115306" y="4522167"/>
            <a:ext cx="4469909" cy="1425158"/>
          </a:xfrm>
          <a:prstGeom prst="rect">
            <a:avLst/>
          </a:prstGeom>
        </p:spPr>
        <p:txBody>
          <a:bodyPr vert="horz"/>
          <a:lstStyle>
            <a:lvl1pPr marL="182563" indent="-182563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355600" indent="-173038" algn="l" defTabSz="457200" rtl="0" eaLnBrk="1" latinLnBrk="0" hangingPunct="1">
              <a:spcBef>
                <a:spcPct val="20000"/>
              </a:spcBef>
              <a:buSzPct val="50000"/>
              <a:buFont typeface="Arial"/>
              <a:buChar char="–"/>
              <a:defRPr sz="16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2pPr>
            <a:lvl3pPr marL="539750" indent="-184150" algn="l" defTabSz="457200" rtl="0" eaLnBrk="1" latinLnBrk="0" hangingPunct="1">
              <a:spcBef>
                <a:spcPct val="20000"/>
              </a:spcBef>
              <a:buSzPct val="50000"/>
              <a:buFont typeface="Wingdings" charset="2"/>
              <a:buChar char="§"/>
              <a:defRPr sz="14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3pPr>
            <a:lvl4pPr marL="722313" indent="-182563" algn="l" defTabSz="457200" rtl="0" eaLnBrk="1" latinLnBrk="0" hangingPunct="1">
              <a:spcBef>
                <a:spcPct val="20000"/>
              </a:spcBef>
              <a:buSzPct val="50000"/>
              <a:buFont typeface="Courier New"/>
              <a:buChar char="o"/>
              <a:defRPr sz="11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 smtClean="0"/>
              <a:t>Reflectometry </a:t>
            </a:r>
            <a:r>
              <a:rPr lang="en-GB" dirty="0" smtClean="0"/>
              <a:t>– Data loading for D17 and Figaro</a:t>
            </a:r>
          </a:p>
        </p:txBody>
      </p:sp>
    </p:spTree>
    <p:extLst>
      <p:ext uri="{BB962C8B-B14F-4D97-AF65-F5344CB8AC3E}">
        <p14:creationId xmlns:p14="http://schemas.microsoft.com/office/powerpoint/2010/main" val="317385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365508" y="1425146"/>
            <a:ext cx="4840808" cy="4640374"/>
          </a:xfrm>
        </p:spPr>
        <p:txBody>
          <a:bodyPr/>
          <a:lstStyle/>
          <a:p>
            <a:r>
              <a:rPr lang="en-GB" dirty="0" smtClean="0"/>
              <a:t>Challenge facing the ILL at start of the project was to support detector scans</a:t>
            </a:r>
          </a:p>
          <a:p>
            <a:r>
              <a:rPr lang="en-GB" dirty="0" smtClean="0"/>
              <a:t>Key framework changes made in conjunction with Instrument 2.0 work at the ESS</a:t>
            </a:r>
          </a:p>
          <a:p>
            <a:r>
              <a:rPr lang="en-GB" dirty="0" smtClean="0"/>
              <a:t>Basic data loading for D2B implemented, some further work to fully support detector scans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Detector Scans</a:t>
            </a:r>
            <a:endParaRPr lang="en-GB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12/06/17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Mantid User Workshop 2017</a:t>
            </a:r>
            <a:endParaRPr lang="fr-FR" dirty="0" smtClean="0"/>
          </a:p>
        </p:txBody>
      </p:sp>
      <p:pic>
        <p:nvPicPr>
          <p:cNvPr id="1027" name="Picture 3" descr="C:\Users\busi\Documents\Bastille\Mantid User Meeting\D2B.gif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859" y="1893951"/>
            <a:ext cx="3250973" cy="318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68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25462" y="1230966"/>
            <a:ext cx="5829349" cy="4799720"/>
          </a:xfrm>
        </p:spPr>
        <p:txBody>
          <a:bodyPr/>
          <a:lstStyle/>
          <a:p>
            <a:r>
              <a:rPr lang="en-GB" dirty="0" smtClean="0"/>
              <a:t>Workflows </a:t>
            </a:r>
            <a:r>
              <a:rPr lang="en-GB" dirty="0"/>
              <a:t>for reflectometry, powder diffraction, liquid diffraction and SANS</a:t>
            </a:r>
          </a:p>
          <a:p>
            <a:r>
              <a:rPr lang="en-GB" dirty="0" smtClean="0"/>
              <a:t>Support during next instrument cycle for </a:t>
            </a:r>
            <a:r>
              <a:rPr lang="en-GB" dirty="0" err="1" smtClean="0"/>
              <a:t>ToF</a:t>
            </a:r>
            <a:r>
              <a:rPr lang="en-GB" dirty="0" smtClean="0"/>
              <a:t> Spectroscopy and Backscattering – any issues?</a:t>
            </a:r>
          </a:p>
          <a:p>
            <a:r>
              <a:rPr lang="en-GB" dirty="0" smtClean="0"/>
              <a:t>GUIs for ILL workflows with a common look and feel</a:t>
            </a:r>
          </a:p>
          <a:p>
            <a:r>
              <a:rPr lang="en-GB" dirty="0" smtClean="0"/>
              <a:t>Detector scan functionality in a full workflow</a:t>
            </a:r>
          </a:p>
          <a:p>
            <a:r>
              <a:rPr lang="en-GB" dirty="0" smtClean="0"/>
              <a:t>Providing a better user experience – </a:t>
            </a:r>
            <a:r>
              <a:rPr lang="en-GB" dirty="0" err="1" smtClean="0"/>
              <a:t>autoreduction</a:t>
            </a:r>
            <a:r>
              <a:rPr lang="en-GB" dirty="0" smtClean="0"/>
              <a:t> and live data</a:t>
            </a: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Challenges Ahead for the ILL</a:t>
            </a:r>
            <a:endParaRPr lang="en-GB" b="1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12/06/17</a:t>
            </a:r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Mantid User Workshop 2017</a:t>
            </a:r>
            <a:endParaRPr lang="fr-FR" dirty="0" smtClean="0"/>
          </a:p>
        </p:txBody>
      </p:sp>
      <p:pic>
        <p:nvPicPr>
          <p:cNvPr id="3074" name="Picture 2" descr="Image result for mantid at the i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624" y="3863546"/>
            <a:ext cx="25146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lamp i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74" y="1230966"/>
            <a:ext cx="2857500" cy="14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7475924" y="2940908"/>
            <a:ext cx="0" cy="757881"/>
          </a:xfrm>
          <a:prstGeom prst="straightConnector1">
            <a:avLst/>
          </a:prstGeom>
          <a:ln w="101600"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392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resentation-template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-template" id="{C4139E18-2692-4B9F-ABD7-BCC053D9E4C7}" vid="{5794042C-F726-4F12-91FB-0EBF2D7E0B74}"/>
    </a:ext>
  </a:extLst>
</a:theme>
</file>

<file path=ppt/theme/theme2.xml><?xml version="1.0" encoding="utf-8"?>
<a:theme xmlns:a="http://schemas.openxmlformats.org/drawingml/2006/main" name="ILL 2016_slides V2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presentation-template" id="{C4139E18-2692-4B9F-ABD7-BCC053D9E4C7}" vid="{857DAC46-21A0-40AD-85A7-4CD5AC6D7A7E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</Template>
  <TotalTime>1819</TotalTime>
  <Words>735</Words>
  <Application>Microsoft Office PowerPoint</Application>
  <PresentationFormat>On-screen Show (4:3)</PresentationFormat>
  <Paragraphs>122</Paragraphs>
  <Slides>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1" baseType="lpstr">
      <vt:lpstr>presentation-template</vt:lpstr>
      <vt:lpstr>ILL 2016_slides V2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Tessella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Bush</dc:creator>
  <cp:lastModifiedBy>Ian Bush</cp:lastModifiedBy>
  <cp:revision>38</cp:revision>
  <cp:lastPrinted>2016-10-06T12:50:58Z</cp:lastPrinted>
  <dcterms:created xsi:type="dcterms:W3CDTF">2017-06-07T15:17:12Z</dcterms:created>
  <dcterms:modified xsi:type="dcterms:W3CDTF">2017-06-12T12:30:40Z</dcterms:modified>
</cp:coreProperties>
</file>